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712" r:id="rId5"/>
    <p:sldMasterId id="2147483738" r:id="rId6"/>
    <p:sldMasterId id="2147483751" r:id="rId7"/>
    <p:sldMasterId id="2147483764" r:id="rId8"/>
    <p:sldMasterId id="2147483777" r:id="rId9"/>
    <p:sldMasterId id="2147483790" r:id="rId10"/>
    <p:sldMasterId id="2147483803" r:id="rId11"/>
    <p:sldMasterId id="2147483816" r:id="rId12"/>
    <p:sldMasterId id="2147483829" r:id="rId13"/>
  </p:sldMasterIdLst>
  <p:sldIdLst>
    <p:sldId id="260" r:id="rId14"/>
    <p:sldId id="262" r:id="rId15"/>
    <p:sldId id="264" r:id="rId16"/>
    <p:sldId id="265" r:id="rId17"/>
    <p:sldId id="267" r:id="rId18"/>
    <p:sldId id="266" r:id="rId19"/>
    <p:sldId id="270" r:id="rId20"/>
    <p:sldId id="272" r:id="rId21"/>
    <p:sldId id="268" r:id="rId22"/>
    <p:sldId id="285" r:id="rId23"/>
    <p:sldId id="287" r:id="rId24"/>
    <p:sldId id="274" r:id="rId25"/>
    <p:sldId id="289" r:id="rId26"/>
    <p:sldId id="288" r:id="rId27"/>
    <p:sldId id="276" r:id="rId28"/>
    <p:sldId id="277" r:id="rId29"/>
    <p:sldId id="278" r:id="rId30"/>
    <p:sldId id="279" r:id="rId31"/>
    <p:sldId id="280" r:id="rId32"/>
    <p:sldId id="291" r:id="rId33"/>
    <p:sldId id="281" r:id="rId34"/>
    <p:sldId id="282" r:id="rId35"/>
    <p:sldId id="292" r:id="rId36"/>
    <p:sldId id="283" r:id="rId37"/>
    <p:sldId id="294" r:id="rId38"/>
    <p:sldId id="29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E7E9-60ED-4082-B8FE-D334207D1DA5}" type="datetimeFigureOut">
              <a:rPr lang="en-US" smtClean="0"/>
              <a:t>15/05/2020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A111-A33C-4AE1-8CE3-2694106E3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1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E7E9-60ED-4082-B8FE-D334207D1DA5}" type="datetimeFigureOut">
              <a:rPr lang="en-US" smtClean="0"/>
              <a:t>15/05/2020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A111-A33C-4AE1-8CE3-2694106E3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37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9EA125-140C-462D-B59E-8E0E3B17D8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296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8251F5-C253-4569-B713-EAB9C30608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246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029FD-0DA4-40F0-9FA9-B391DFE89C5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381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16DEAE-6AB7-4D26-BCC8-6268C26AB6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450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5512B9-D542-4F0B-9C6C-E30DC385F99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612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D92A19-7110-445E-A267-E374A5CF343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699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7D29C-1006-4DD8-9D17-31EA3DBA751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799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445EB4-ABC4-4ECA-8D28-66161E2FB24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112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57C37C-F8C5-43F6-9F42-E1F9745E52A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786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2FEC17-85B7-40EC-A78D-23BFC4DC47F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4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E7E9-60ED-4082-B8FE-D334207D1DA5}" type="datetimeFigureOut">
              <a:rPr lang="en-US" smtClean="0"/>
              <a:t>15/05/2020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A111-A33C-4AE1-8CE3-2694106E3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401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90A2AA-291C-40C5-9DA7-23516C7F5D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837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088AC-AEB5-4988-B202-0DEB1704B90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563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9EA125-140C-462D-B59E-8E0E3B17D8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178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8251F5-C253-4569-B713-EAB9C30608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822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029FD-0DA4-40F0-9FA9-B391DFE89C5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564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16DEAE-6AB7-4D26-BCC8-6268C26AB6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153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5512B9-D542-4F0B-9C6C-E30DC385F99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333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D92A19-7110-445E-A267-E374A5CF343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575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7D29C-1006-4DD8-9D17-31EA3DBA751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212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445EB4-ABC4-4ECA-8D28-66161E2FB24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9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64A3CC-A538-4246-B502-94413EB5B88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3411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57C37C-F8C5-43F6-9F42-E1F9745E52A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849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2FEC17-85B7-40EC-A78D-23BFC4DC47F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785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90A2AA-291C-40C5-9DA7-23516C7F5D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829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088AC-AEB5-4988-B202-0DEB1704B90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09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9EA125-140C-462D-B59E-8E0E3B17D8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072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8251F5-C253-4569-B713-EAB9C30608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920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029FD-0DA4-40F0-9FA9-B391DFE89C5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2759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16DEAE-6AB7-4D26-BCC8-6268C26AB6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612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5512B9-D542-4F0B-9C6C-E30DC385F99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542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D92A19-7110-445E-A267-E374A5CF343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81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F66AAB-F4E8-44AB-9658-9F432541F7F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880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7D29C-1006-4DD8-9D17-31EA3DBA751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80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445EB4-ABC4-4ECA-8D28-66161E2FB24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4400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57C37C-F8C5-43F6-9F42-E1F9745E52A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8186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2FEC17-85B7-40EC-A78D-23BFC4DC47F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6873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90A2AA-291C-40C5-9DA7-23516C7F5D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6847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088AC-AEB5-4988-B202-0DEB1704B90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543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9EA125-140C-462D-B59E-8E0E3B17D8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572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8251F5-C253-4569-B713-EAB9C30608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4315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029FD-0DA4-40F0-9FA9-B391DFE89C5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9766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16DEAE-6AB7-4D26-BCC8-6268C26AB6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4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1213D3-B678-4873-891E-94234020020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469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5512B9-D542-4F0B-9C6C-E30DC385F99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266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D92A19-7110-445E-A267-E374A5CF343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4205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7D29C-1006-4DD8-9D17-31EA3DBA751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459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445EB4-ABC4-4ECA-8D28-66161E2FB24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180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0E7243-E2E8-4613-8A79-C290DE74B4E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23242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26F273-0DA0-4805-A604-5D2C843FEE2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31821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83738E-47D9-4AD1-864F-11DD101943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27233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3A8699-6F1D-4218-97E6-D986D8073EE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3697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256F95-CC5A-42DB-BB31-292098BCE5E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6826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C27008-534F-40F0-9E29-EFDA5A04AED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781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B38DD2-2E70-4871-B65F-6BE7885166F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945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8C557F-15FD-4B5D-B3CA-4EB714AF7A6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0062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3A98F-0E19-424B-BF98-131A88D4100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0099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F5C18-BDCE-4A35-B3F1-41419210E03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23375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D409EE-1FC8-4BD8-95B6-CA6900D41FD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5138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3BBD33-010D-44EE-B030-6B5B0149145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195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3F8692-F99B-483B-93FD-F575D5E6945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94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FBB4DC-DB4F-4481-A1A4-4373571E66C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31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795AFE-C40E-468D-A418-2C3D203824A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67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956593-6C15-470D-B266-6ED28B47D4F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1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E7E9-60ED-4082-B8FE-D334207D1DA5}" type="datetimeFigureOut">
              <a:rPr lang="en-US" smtClean="0"/>
              <a:t>15/05/2020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A111-A33C-4AE1-8CE3-2694106E3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11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40F403-8038-4BBE-90BC-5EA55BA7678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95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37EB48-D77F-4395-A20C-47836A09533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5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389165-686E-4E61-8E0B-B810B3FCC4C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2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9235B6-E9B2-4F93-A9BB-3DBA568E505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06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57C37C-F8C5-43F6-9F42-E1F9745E52A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55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2FEC17-85B7-40EC-A78D-23BFC4DC47F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40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90A2AA-291C-40C5-9DA7-23516C7F5D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70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088AC-AEB5-4988-B202-0DEB1704B90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78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9EA125-140C-462D-B59E-8E0E3B17D8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21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8251F5-C253-4569-B713-EAB9C30608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5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E7E9-60ED-4082-B8FE-D334207D1DA5}" type="datetimeFigureOut">
              <a:rPr lang="en-US" smtClean="0"/>
              <a:t>15/05/2020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A111-A33C-4AE1-8CE3-2694106E3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41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029FD-0DA4-40F0-9FA9-B391DFE89C5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7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16DEAE-6AB7-4D26-BCC8-6268C26AB6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83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5512B9-D542-4F0B-9C6C-E30DC385F99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84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D92A19-7110-445E-A267-E374A5CF343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31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7D29C-1006-4DD8-9D17-31EA3DBA751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01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445EB4-ABC4-4ECA-8D28-66161E2FB24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0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57C37C-F8C5-43F6-9F42-E1F9745E52A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21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2FEC17-85B7-40EC-A78D-23BFC4DC47F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92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90A2AA-291C-40C5-9DA7-23516C7F5D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735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088AC-AEB5-4988-B202-0DEB1704B90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8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E7E9-60ED-4082-B8FE-D334207D1DA5}" type="datetimeFigureOut">
              <a:rPr lang="en-US" smtClean="0"/>
              <a:t>15/05/2020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A111-A33C-4AE1-8CE3-2694106E3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084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9EA125-140C-462D-B59E-8E0E3B17D8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79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8251F5-C253-4569-B713-EAB9C30608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3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029FD-0DA4-40F0-9FA9-B391DFE89C5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598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16DEAE-6AB7-4D26-BCC8-6268C26AB6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714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5512B9-D542-4F0B-9C6C-E30DC385F99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162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D92A19-7110-445E-A267-E374A5CF343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655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7D29C-1006-4DD8-9D17-31EA3DBA751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050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445EB4-ABC4-4ECA-8D28-66161E2FB24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83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57C37C-F8C5-43F6-9F42-E1F9745E52A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706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2FEC17-85B7-40EC-A78D-23BFC4DC47F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6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E7E9-60ED-4082-B8FE-D334207D1DA5}" type="datetimeFigureOut">
              <a:rPr lang="en-US" smtClean="0"/>
              <a:t>15/05/2020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A111-A33C-4AE1-8CE3-2694106E3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78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90A2AA-291C-40C5-9DA7-23516C7F5D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60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088AC-AEB5-4988-B202-0DEB1704B90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510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9EA125-140C-462D-B59E-8E0E3B17D8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132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8251F5-C253-4569-B713-EAB9C30608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165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029FD-0DA4-40F0-9FA9-B391DFE89C5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901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16DEAE-6AB7-4D26-BCC8-6268C26AB6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67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5512B9-D542-4F0B-9C6C-E30DC385F99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87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D92A19-7110-445E-A267-E374A5CF343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057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7D29C-1006-4DD8-9D17-31EA3DBA751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668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445EB4-ABC4-4ECA-8D28-66161E2FB24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8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E7E9-60ED-4082-B8FE-D334207D1DA5}" type="datetimeFigureOut">
              <a:rPr lang="en-US" smtClean="0"/>
              <a:t>15/05/2020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A111-A33C-4AE1-8CE3-2694106E3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51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57C37C-F8C5-43F6-9F42-E1F9745E52A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917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2FEC17-85B7-40EC-A78D-23BFC4DC47F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416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90A2AA-291C-40C5-9DA7-23516C7F5D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939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088AC-AEB5-4988-B202-0DEB1704B90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614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9EA125-140C-462D-B59E-8E0E3B17D8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25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8251F5-C253-4569-B713-EAB9C30608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082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029FD-0DA4-40F0-9FA9-B391DFE89C5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321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16DEAE-6AB7-4D26-BCC8-6268C26AB6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573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5512B9-D542-4F0B-9C6C-E30DC385F99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633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D92A19-7110-445E-A267-E374A5CF343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0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E7E9-60ED-4082-B8FE-D334207D1DA5}" type="datetimeFigureOut">
              <a:rPr lang="en-US" smtClean="0"/>
              <a:t>15/05/2020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A111-A33C-4AE1-8CE3-2694106E3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113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7D29C-1006-4DD8-9D17-31EA3DBA751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460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445EB4-ABC4-4ECA-8D28-66161E2FB24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198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57C37C-F8C5-43F6-9F42-E1F9745E52A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158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2FEC17-85B7-40EC-A78D-23BFC4DC47F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029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90A2AA-291C-40C5-9DA7-23516C7F5D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138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088AC-AEB5-4988-B202-0DEB1704B90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633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9EA125-140C-462D-B59E-8E0E3B17D8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622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8251F5-C253-4569-B713-EAB9C30608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688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029FD-0DA4-40F0-9FA9-B391DFE89C5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900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16DEAE-6AB7-4D26-BCC8-6268C26AB6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5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E7E9-60ED-4082-B8FE-D334207D1DA5}" type="datetimeFigureOut">
              <a:rPr lang="en-US" smtClean="0"/>
              <a:t>15/05/2020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A111-A33C-4AE1-8CE3-2694106E3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143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5512B9-D542-4F0B-9C6C-E30DC385F99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711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D92A19-7110-445E-A267-E374A5CF343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614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7D29C-1006-4DD8-9D17-31EA3DBA751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313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445EB4-ABC4-4ECA-8D28-66161E2FB24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598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57C37C-F8C5-43F6-9F42-E1F9745E52A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725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2FEC17-85B7-40EC-A78D-23BFC4DC47F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855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90A2AA-291C-40C5-9DA7-23516C7F5D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897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088AC-AEB5-4988-B202-0DEB1704B90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274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9EA125-140C-462D-B59E-8E0E3B17D8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58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8251F5-C253-4569-B713-EAB9C30608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5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E7E9-60ED-4082-B8FE-D334207D1DA5}" type="datetimeFigureOut">
              <a:rPr lang="en-US" smtClean="0"/>
              <a:t>15/05/2020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A111-A33C-4AE1-8CE3-2694106E3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738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029FD-0DA4-40F0-9FA9-B391DFE89C5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163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16DEAE-6AB7-4D26-BCC8-6268C26AB6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760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5512B9-D542-4F0B-9C6C-E30DC385F99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540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D92A19-7110-445E-A267-E374A5CF343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114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7D29C-1006-4DD8-9D17-31EA3DBA751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254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445EB4-ABC4-4ECA-8D28-66161E2FB24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364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57C37C-F8C5-43F6-9F42-E1F9745E52A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753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2FEC17-85B7-40EC-A78D-23BFC4DC47F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919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90A2AA-291C-40C5-9DA7-23516C7F5DA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242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088AC-AEB5-4988-B202-0DEB1704B90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2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0E7E9-60ED-4082-B8FE-D334207D1DA5}" type="datetimeFigureOut">
              <a:rPr lang="en-US" smtClean="0"/>
              <a:t>15/05/2020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BA111-A33C-4AE1-8CE3-2694106E3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1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0" y="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284F4-8860-4616-97D4-6E1090D5E32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8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0" y="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284F4-8860-4616-97D4-6E1090D5E32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4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0" y="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284F4-8860-4616-97D4-6E1090D5E32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3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812800" y="1566864"/>
            <a:ext cx="10610851" cy="109537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16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5B1EE8-BBF2-40BC-BFB1-BAA7140A2D7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17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0" y="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25390F-4D4D-448E-B220-2E916A84E8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3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0" y="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284F4-8860-4616-97D4-6E1090D5E32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2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0" y="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284F4-8860-4616-97D4-6E1090D5E32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7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0" y="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284F4-8860-4616-97D4-6E1090D5E32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0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0" y="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284F4-8860-4616-97D4-6E1090D5E32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0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0" y="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284F4-8860-4616-97D4-6E1090D5E32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0" y="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284F4-8860-4616-97D4-6E1090D5E32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4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0" y="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284F4-8860-4616-97D4-6E1090D5E32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2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jpe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5" Type="http://schemas.openxmlformats.org/officeDocument/2006/relationships/slide" Target="slide5.xml"/><Relationship Id="rId4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727" y="120015"/>
            <a:ext cx="9351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 hai,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 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5311656" y="829481"/>
            <a:ext cx="1208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ĐỊA LÍ</a:t>
            </a:r>
          </a:p>
        </p:txBody>
      </p:sp>
      <p:sp>
        <p:nvSpPr>
          <p:cNvPr id="4" name="Rectangle 3"/>
          <p:cNvSpPr/>
          <p:nvPr/>
        </p:nvSpPr>
        <p:spPr>
          <a:xfrm>
            <a:off x="2867891" y="135270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Châu Âu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14581" y="2123883"/>
            <a:ext cx="6174146" cy="511299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800" b="1">
                <a:solidFill>
                  <a:prstClr val="black"/>
                </a:solidFill>
              </a:rPr>
              <a:t>1.Vị trí địa lí, giới </a:t>
            </a:r>
            <a:r>
              <a:rPr lang="vi-VN" sz="2800" b="1" smtClean="0">
                <a:solidFill>
                  <a:prstClr val="black"/>
                </a:solidFill>
              </a:rPr>
              <a:t>hạn châu Âu</a:t>
            </a:r>
            <a:endParaRPr lang="en-US" sz="2800" b="1">
              <a:solidFill>
                <a:prstClr val="black"/>
              </a:solidFill>
            </a:endParaRPr>
          </a:p>
        </p:txBody>
      </p:sp>
      <p:pic>
        <p:nvPicPr>
          <p:cNvPr id="15" name="Picture 4" descr="Slid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0" b="9407"/>
          <a:stretch>
            <a:fillRect/>
          </a:stretch>
        </p:blipFill>
        <p:spPr bwMode="auto">
          <a:xfrm>
            <a:off x="5015345" y="1987271"/>
            <a:ext cx="7315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24691" y="3588327"/>
            <a:ext cx="489065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32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Quan sát hình, cho biết châu Âu tiếp giáp với những châu lục, biển và đại dương nào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182" y="2774533"/>
            <a:ext cx="408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/>
              <a:t>- Nằm ở bán cầu Bắc</a:t>
            </a:r>
            <a:endParaRPr lang="en-US" sz="2800"/>
          </a:p>
        </p:txBody>
      </p:sp>
      <p:sp>
        <p:nvSpPr>
          <p:cNvPr id="6" name="TextBox 5"/>
          <p:cNvSpPr txBox="1"/>
          <p:nvPr/>
        </p:nvSpPr>
        <p:spPr>
          <a:xfrm>
            <a:off x="6520127" y="6402872"/>
            <a:ext cx="5547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Lược đồ các châu lục và đại dương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75963" y="2317333"/>
            <a:ext cx="1219200" cy="914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4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 animBg="1"/>
      <p:bldP spid="18" grpId="0"/>
      <p:bldP spid="5" grpId="0"/>
      <p:bldP spid="6" grpId="0"/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Đoàn Đức Thái-TH Nam TrạchGV LÊ THỊ LIÊN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QUẬN 10-TP HCM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443" t="9166" r="2083" b="15208"/>
          <a:stretch/>
        </p:blipFill>
        <p:spPr bwMode="auto">
          <a:xfrm>
            <a:off x="2590800" y="332509"/>
            <a:ext cx="9116290" cy="65254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2507" y="116032"/>
            <a:ext cx="2258291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sát lươc đồ khí hậu và cho biết châu Âu mang khí hậu gì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3390" marR="0" lvl="0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505" y="2513989"/>
            <a:ext cx="20435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</a:rPr>
              <a:t>Châu Âu nằm ở đới khí hậu Ôn đới, chỉ một phần nhỏ nằm ở đới khí hậu hàn đới. Vậy ta nói châu Âu mang khí hậu ôn hòa. </a:t>
            </a:r>
            <a:endParaRPr lang="en-US" sz="24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5619" y="-47445"/>
            <a:ext cx="9351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 hai,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 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4431711" y="477158"/>
            <a:ext cx="1208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ĐỊA LÍ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7946" y="89447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Châu Âu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127201" y="1519186"/>
            <a:ext cx="5204327" cy="511299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 điểm tự nhiên của châu Âu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6200" y="120015"/>
            <a:ext cx="12192000" cy="82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2838" y="2369342"/>
            <a:ext cx="8517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 bằng chiếm 2/3 diện tích, trải dài từ Tây sang Đông.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2838" y="2988666"/>
            <a:ext cx="9772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Đồi núi chiếm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1/3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diện tích, hệ thống núi cao tập trung ở phía Nam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2837" y="3546435"/>
            <a:ext cx="4876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lang="en-US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hí hậu ôn hòa, bốn mùa rõ rệt.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1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9781032" y="1941513"/>
            <a:ext cx="1905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>
                <a:solidFill>
                  <a:srgbClr val="000000"/>
                </a:solidFill>
              </a:rPr>
              <a:t>Dải núi Anpơ 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1"/>
            <a:ext cx="8458200" cy="677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9982200" y="6172200"/>
            <a:ext cx="533400" cy="685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Đồng bằng của châu </a:t>
            </a:r>
            <a:r>
              <a:rPr lang="en-US" altLang="en-US" sz="3200" smtClean="0"/>
              <a:t>Âu</a:t>
            </a:r>
            <a:endParaRPr lang="en-US" altLang="en-US" sz="3200"/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t="9065" r="6482" b="41077"/>
          <a:stretch>
            <a:fillRect/>
          </a:stretch>
        </p:blipFill>
        <p:spPr>
          <a:xfrm>
            <a:off x="1243584" y="1143000"/>
            <a:ext cx="9966960" cy="5334000"/>
          </a:xfrm>
          <a:noFill/>
        </p:spPr>
      </p:pic>
    </p:spTree>
    <p:extLst>
      <p:ext uri="{BB962C8B-B14F-4D97-AF65-F5344CB8AC3E}">
        <p14:creationId xmlns:p14="http://schemas.microsoft.com/office/powerpoint/2010/main" val="9695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1872" y="1600201"/>
            <a:ext cx="9729216" cy="4525963"/>
          </a:xfrm>
          <a:noFill/>
        </p:spPr>
      </p:pic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Rừng cây lá kim tập trung ở vùng phía Bắc và trên các sườn núi cao</a:t>
            </a:r>
          </a:p>
        </p:txBody>
      </p:sp>
    </p:spTree>
    <p:extLst>
      <p:ext uri="{BB962C8B-B14F-4D97-AF65-F5344CB8AC3E}">
        <p14:creationId xmlns:p14="http://schemas.microsoft.com/office/powerpoint/2010/main" val="363354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Phi-o ( bán đảo Xcan-đi-na-vơ)</a:t>
            </a:r>
          </a:p>
        </p:txBody>
      </p:sp>
      <p:pic>
        <p:nvPicPr>
          <p:cNvPr id="16387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98"/>
          <a:stretch>
            <a:fillRect/>
          </a:stretch>
        </p:blipFill>
        <p:spPr>
          <a:xfrm>
            <a:off x="2057400" y="1676400"/>
            <a:ext cx="8153400" cy="4724400"/>
          </a:xfrm>
          <a:noFill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600200"/>
            <a:ext cx="8077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9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Đồi núi chiếm 1/3 diện tích, hệ thống núi cao tập trung ở phía nam.</a:t>
            </a: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3584" y="1600201"/>
            <a:ext cx="10338816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9237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571500"/>
            <a:ext cx="1122883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54"/>
          <a:stretch>
            <a:fillRect/>
          </a:stretch>
        </p:blipFill>
        <p:spPr>
          <a:xfrm>
            <a:off x="1981200" y="1600200"/>
            <a:ext cx="8229600" cy="4800600"/>
          </a:xfrm>
        </p:spPr>
      </p:pic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200" b="1"/>
              <a:t>Rừng cây lá rộng có nhiều ở Tây Âu, mùa thu lá cây nhuộm màu vàng các cánh rừng</a:t>
            </a:r>
          </a:p>
        </p:txBody>
      </p:sp>
    </p:spTree>
    <p:extLst>
      <p:ext uri="{BB962C8B-B14F-4D97-AF65-F5344CB8AC3E}">
        <p14:creationId xmlns:p14="http://schemas.microsoft.com/office/powerpoint/2010/main" val="28957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</a:rPr>
              <a:t>QUẬN 10-TP HCM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Mùa tuyết phủ trắng gần hết châu Âu</a:t>
            </a:r>
          </a:p>
        </p:txBody>
      </p:sp>
      <p:pic>
        <p:nvPicPr>
          <p:cNvPr id="2150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11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727" y="120015"/>
            <a:ext cx="9351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 hai,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 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5311656" y="829481"/>
            <a:ext cx="1208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ĐỊA LÍ</a:t>
            </a:r>
          </a:p>
        </p:txBody>
      </p:sp>
      <p:sp>
        <p:nvSpPr>
          <p:cNvPr id="4" name="Rectangle 3"/>
          <p:cNvSpPr/>
          <p:nvPr/>
        </p:nvSpPr>
        <p:spPr>
          <a:xfrm>
            <a:off x="2867891" y="135270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Châu Âu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14581" y="2123883"/>
            <a:ext cx="6174146" cy="511299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1.Vị trí địa lí, giới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hạn châu Âu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182" y="2774533"/>
            <a:ext cx="408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Nằm ở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án cầu Bắc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4" descr="Slid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11150" r="19792" b="52614"/>
          <a:stretch>
            <a:fillRect/>
          </a:stretch>
        </p:blipFill>
        <p:spPr bwMode="auto">
          <a:xfrm>
            <a:off x="5311656" y="2635182"/>
            <a:ext cx="66294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54182" y="3278339"/>
            <a:ext cx="4655127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vi-VN" altLang="en-US" sz="280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- </a:t>
            </a:r>
            <a:r>
              <a:rPr kumimoji="0" lang="en-US" altLang="en-US" sz="280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Châu Âu nằm ở phía tây châu Á, có ba phía giáp biển và đại dương.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1390" y="4832183"/>
            <a:ext cx="4817919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vi-VN" altLang="en-US" sz="2800" b="1" i="1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n-US" altLang="en-US" sz="2800" i="1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Dựa vào bảng số liệu sau, cho biết diện tích của châu Âu, so sánh với châu Á.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2038349" y="6227262"/>
            <a:ext cx="1524000" cy="47105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8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5619" y="-47445"/>
            <a:ext cx="9351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 hai,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 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4431711" y="477158"/>
            <a:ext cx="1208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ĐỊA LÍ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7946" y="89447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Châu Âu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127201" y="1519186"/>
            <a:ext cx="5204327" cy="511299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 điểm tự nhiên của châu Âu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6200" y="120015"/>
            <a:ext cx="12192000" cy="82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2838" y="2369342"/>
            <a:ext cx="8517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 bằng chiếm 2/3 diện tích, trải dài từ Tây sang Đông.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2838" y="2988666"/>
            <a:ext cx="9772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Đồi núi chiếm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1/3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diện tích, hệ thống núi cao tập trung ở phía Nam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0547" y="3546435"/>
            <a:ext cx="6519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Châu Âu có khí hậu ôn hòa, bốn mùa rõ rệt.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4402" y="4069655"/>
            <a:ext cx="9399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lang="en-US" sz="24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Rừng lá kim ở phía Bắc, sườn núi cao và Rừng lá rộng ở Tây Âu.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4402" y="4592875"/>
            <a:ext cx="7034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lang="en-US" sz="24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Mùa đông tuyết phủ trắng xóa gần hết châu Âu.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7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5619" y="-47445"/>
            <a:ext cx="9351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 hai,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 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4431711" y="477158"/>
            <a:ext cx="1208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ĐỊA LÍ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7946" y="89447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Châu Âu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127201" y="1519186"/>
            <a:ext cx="5204327" cy="511299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tabLst/>
              <a:defRPr/>
            </a:pPr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Dân cư châu Âu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6200" y="120015"/>
            <a:ext cx="12192000" cy="82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01" y="2131979"/>
            <a:ext cx="8229600" cy="381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4001" y="604509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00"/>
                </a:solidFill>
                <a:latin typeface="Arial" panose="020B0604020202020204" pitchFamily="34" charset="0"/>
              </a:rPr>
              <a:t>Đọc bảng số liệu , cho biết số dân ở châu Âu, so sánh với dân số châu Á.</a:t>
            </a:r>
            <a:endParaRPr lang="en-US" alt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6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02" name="Group 3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845116703"/>
              </p:ext>
            </p:extLst>
          </p:nvPr>
        </p:nvGraphicFramePr>
        <p:xfrm>
          <a:off x="1662834" y="767201"/>
          <a:ext cx="9517784" cy="5923087"/>
        </p:xfrm>
        <a:graphic>
          <a:graphicData uri="http://schemas.openxmlformats.org/drawingml/2006/table">
            <a:tbl>
              <a:tblPr/>
              <a:tblGrid>
                <a:gridCol w="4758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5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Châu lục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Dân số (triệu người) 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100000">
                          <a:srgbClr val="E8BAE8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084"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Châu Á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4260(1)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100000">
                          <a:srgbClr val="E8BAE8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084"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Châu Mĩ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948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100000">
                          <a:srgbClr val="E8BAE8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084"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Châu Phi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1072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100000">
                          <a:srgbClr val="E8BAE8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084"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Châu Âu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740   (2)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100000">
                          <a:srgbClr val="E8BAE8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084"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Châu Đại Dương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100000">
                          <a:srgbClr val="E8BAE8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285"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Châu Nam Cực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FF"/>
                        </a:gs>
                        <a:gs pos="100000">
                          <a:srgbClr val="E8BAE8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63636" y="263236"/>
            <a:ext cx="5652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Dân số các châu lục năm 2012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3693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QUẬN 10-TP HCM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9927" y="756469"/>
            <a:ext cx="9393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</a:rPr>
              <a:t>* Theo số liệu từ Liên Hợp Quốc (07/04/2020). Dân số hiện tại của các nước châu Âu là 747 268 345 người.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0036" y="2501558"/>
            <a:ext cx="8700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</a:rPr>
              <a:t>* Tổng dân số các nước châu Âu hiện chiếm 9,61% dân số thế giới. Châu Âu hiên đang đứng thứ 3 trên thế giới về dân số.</a:t>
            </a:r>
            <a:endParaRPr lang="en-US" sz="28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4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3" r="9888"/>
          <a:stretch>
            <a:fillRect/>
          </a:stretch>
        </p:blipFill>
        <p:spPr>
          <a:xfrm>
            <a:off x="6172200" y="1447800"/>
            <a:ext cx="3581400" cy="5410200"/>
          </a:xfrm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2" r="55556"/>
          <a:stretch>
            <a:fillRect/>
          </a:stretch>
        </p:blipFill>
        <p:spPr bwMode="auto">
          <a:xfrm>
            <a:off x="2133601" y="1371600"/>
            <a:ext cx="31400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524000" y="304800"/>
            <a:ext cx="891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US" altLang="en-US" b="1">
                <a:solidFill>
                  <a:srgbClr val="0000CC"/>
                </a:solidFill>
              </a:rPr>
              <a:t>Người dân châu Âu có đặc điểm gì ?</a:t>
            </a:r>
          </a:p>
        </p:txBody>
      </p:sp>
    </p:spTree>
    <p:extLst>
      <p:ext uri="{BB962C8B-B14F-4D97-AF65-F5344CB8AC3E}">
        <p14:creationId xmlns:p14="http://schemas.microsoft.com/office/powerpoint/2010/main" val="424845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5619" y="-47445"/>
            <a:ext cx="9351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 hai,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 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4431711" y="477158"/>
            <a:ext cx="1208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ĐỊA LÍ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7946" y="89447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Châu Âu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127201" y="1519186"/>
            <a:ext cx="5204327" cy="511299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Dân cư châu Âu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6200" y="120015"/>
            <a:ext cx="12192000" cy="82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-145473" y="1890401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- Dân cư châu Âu chủ yếu là da trắng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61109" y="2706615"/>
            <a:ext cx="9829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- Phần</a:t>
            </a:r>
            <a:r>
              <a:rPr kumimoji="0" lang="en-US" altLang="en-US" sz="2800" b="0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lớn sống ở các thành phố và phân bố khá đều.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086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3186545" y="568036"/>
            <a:ext cx="3131128" cy="952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HỌC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5651" y="1752600"/>
            <a:ext cx="9621404" cy="4267200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kumimoji="0" lang="vi-V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-</a:t>
            </a:r>
            <a:r>
              <a:rPr kumimoji="0" lang="vi-VN" altLang="en-US" sz="32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en-US" sz="3600" b="1" kern="1200" smtClean="0">
                <a:solidFill>
                  <a:srgbClr val="0000FF"/>
                </a:solidFill>
                <a:latin typeface="Arial" panose="020B0604020202020204" pitchFamily="34" charset="0"/>
              </a:rPr>
              <a:t>Châu Âu nằm ở phía Tây châu Á, có khí hậu ôn hòa. Đa số dân cư châu Âu là người da trắng. Nhiều nước châu Âu có nền kinh taae phát triển.</a:t>
            </a:r>
            <a:endParaRPr kumimoji="0" lang="en-US" altLang="en-US" sz="36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7608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46" name="Group 3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63092599"/>
              </p:ext>
            </p:extLst>
          </p:nvPr>
        </p:nvGraphicFramePr>
        <p:xfrm>
          <a:off x="1593273" y="660527"/>
          <a:ext cx="9144000" cy="5318762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0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Châu lục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Diện tích (triệu km2)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Dân số năm 2004 (triệu người) 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Châu Á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 44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3875 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Châu Mĩ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876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Châu Phi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884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Châu Âu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10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728   (2)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Châu Đại Dương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Châu Nam Cực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4544291" y="6100870"/>
            <a:ext cx="57912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333399"/>
                </a:solidFill>
              </a:rPr>
              <a:t>Không kể dân số Liên bang Nga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333399"/>
                </a:solidFill>
              </a:rPr>
              <a:t>Kể cả dân số Liên bang Nga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6219" y="198862"/>
            <a:ext cx="796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Bảng số liệu về diện tích của các châu lục năm 2004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80218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727" y="120015"/>
            <a:ext cx="9351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 hai,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 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5311656" y="829481"/>
            <a:ext cx="1208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ĐỊA LÍ</a:t>
            </a:r>
          </a:p>
        </p:txBody>
      </p:sp>
      <p:sp>
        <p:nvSpPr>
          <p:cNvPr id="4" name="Rectangle 3"/>
          <p:cNvSpPr/>
          <p:nvPr/>
        </p:nvSpPr>
        <p:spPr>
          <a:xfrm>
            <a:off x="2867891" y="135270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Châu Âu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14581" y="2123883"/>
            <a:ext cx="6174146" cy="511299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1.Vị trí địa lí, giới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hạn châu Âu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182" y="2774533"/>
            <a:ext cx="4087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Nằm ở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án cầu Bắc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4" descr="Slid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11150" r="19792" b="52614"/>
          <a:stretch>
            <a:fillRect/>
          </a:stretch>
        </p:blipFill>
        <p:spPr bwMode="auto">
          <a:xfrm>
            <a:off x="5562600" y="2368496"/>
            <a:ext cx="66294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54182" y="3278339"/>
            <a:ext cx="4655127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lang="en-US" altLang="en-US" sz="2400" kern="0" smtClean="0">
                <a:solidFill>
                  <a:srgbClr val="000000"/>
                </a:solidFill>
              </a:rPr>
              <a:t>Phía Đông giáp với châu Á</a:t>
            </a:r>
            <a:r>
              <a: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ba phía còn</a:t>
            </a:r>
            <a:r>
              <a:rPr kumimoji="0" lang="en-US" altLang="en-US" sz="2400" b="0" i="0" u="none" strike="noStrike" kern="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lại </a:t>
            </a:r>
            <a:r>
              <a: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giáp biển và đại dương.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771749"/>
              </p:ext>
            </p:extLst>
          </p:nvPr>
        </p:nvGraphicFramePr>
        <p:xfrm>
          <a:off x="6019800" y="3097213"/>
          <a:ext cx="152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4" imgW="152280" imgH="660240" progId="Equation.3">
                  <p:embed/>
                </p:oleObj>
              </mc:Choice>
              <mc:Fallback>
                <p:oleObj name="Equation" r:id="rId4" imgW="15228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9800" y="3097213"/>
                        <a:ext cx="1524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760895"/>
              </p:ext>
            </p:extLst>
          </p:nvPr>
        </p:nvGraphicFramePr>
        <p:xfrm>
          <a:off x="6019800" y="3109913"/>
          <a:ext cx="152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6" imgW="152280" imgH="634680" progId="Equation.3">
                  <p:embed/>
                </p:oleObj>
              </mc:Choice>
              <mc:Fallback>
                <p:oleObj name="Equation" r:id="rId6" imgW="15228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9800" y="3109913"/>
                        <a:ext cx="1524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6200" y="120015"/>
            <a:ext cx="12192000" cy="82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505046"/>
              </p:ext>
            </p:extLst>
          </p:nvPr>
        </p:nvGraphicFramePr>
        <p:xfrm>
          <a:off x="2739367" y="4460219"/>
          <a:ext cx="377903" cy="583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9367" y="4460219"/>
                        <a:ext cx="377903" cy="5832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07304" y="4557400"/>
            <a:ext cx="498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-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Diện tích bằng    diện tích châu Á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77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-10775"/>
            <a:ext cx="9351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 hai,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 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2493183" y="513993"/>
            <a:ext cx="1208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ĐỊA LÍ</a:t>
            </a:r>
          </a:p>
        </p:txBody>
      </p:sp>
      <p:sp>
        <p:nvSpPr>
          <p:cNvPr id="4" name="Rectangle 3"/>
          <p:cNvSpPr/>
          <p:nvPr/>
        </p:nvSpPr>
        <p:spPr>
          <a:xfrm>
            <a:off x="235528" y="92019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Châu Âu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57382" y="1500256"/>
            <a:ext cx="5204327" cy="511299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Clr>
                <a:srgbClr val="002060"/>
              </a:buClr>
              <a:buFont typeface="+mj-lt"/>
              <a:buAutoNum type="arabicPeriod" startAt="2"/>
            </a:pP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 điểm tự nhiên của châu Âu</a:t>
            </a:r>
            <a:endParaRPr lang="en-US" sz="24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6200" y="120015"/>
            <a:ext cx="12192000" cy="82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r="2803" b="4527"/>
          <a:stretch>
            <a:fillRect/>
          </a:stretch>
        </p:blipFill>
        <p:spPr bwMode="auto">
          <a:xfrm>
            <a:off x="5521037" y="704790"/>
            <a:ext cx="6525490" cy="5689926"/>
          </a:xfrm>
          <a:prstGeom prst="rect">
            <a:avLst/>
          </a:prstGeom>
          <a:noFill/>
          <a:ln w="57150">
            <a:solidFill>
              <a:srgbClr val="00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56765" y="6394716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Lược đồ tự nhiên châu Âu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-455344" y="2112950"/>
            <a:ext cx="5418735" cy="141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  - Q</a:t>
            </a:r>
            <a:r>
              <a:rPr kumimoji="0" lang="en-US" alt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uan sát lược</a:t>
            </a:r>
            <a:r>
              <a:rPr kumimoji="0" lang="en-US" altLang="en-US" sz="2400" b="0" i="1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đồ</a:t>
            </a:r>
            <a:r>
              <a:rPr kumimoji="0" lang="en-US" alt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, hãy đọc tên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các đồng bằng, dãy</a:t>
            </a:r>
            <a:r>
              <a:rPr kumimoji="0" lang="en-US" altLang="en-US" sz="2400" b="0" i="1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núi và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sông lớn</a:t>
            </a:r>
            <a:r>
              <a:rPr kumimoji="0" lang="en-US" alt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ở châu Âu.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095" y="3627510"/>
            <a:ext cx="4729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- Cho biết vị trí của các đồng bằng và dãy núi lớn ở châu Âu.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6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799" y="271019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3390" indent="-226695">
              <a:spcAft>
                <a:spcPts val="0"/>
              </a:spcAft>
            </a:pPr>
            <a:r>
              <a:rPr lang="en-US" sz="1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r="2803" b="4527"/>
          <a:stretch>
            <a:fillRect/>
          </a:stretch>
        </p:blipFill>
        <p:spPr bwMode="auto">
          <a:xfrm>
            <a:off x="817662" y="590491"/>
            <a:ext cx="10687049" cy="5507516"/>
          </a:xfrm>
          <a:prstGeom prst="rect">
            <a:avLst/>
          </a:prstGeom>
          <a:noFill/>
          <a:ln w="57150">
            <a:solidFill>
              <a:srgbClr val="00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32387" y="6098007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Lược đồ tự nhiên châu Âu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137024" y="2918794"/>
            <a:ext cx="6809899" cy="136044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20280313">
            <a:off x="2789283" y="3477688"/>
            <a:ext cx="1781070" cy="963126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61086" y="3396961"/>
            <a:ext cx="1600200" cy="609600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7600407" y="2246639"/>
            <a:ext cx="1981200" cy="990600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86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</a:rPr>
              <a:t>QUẬN 10-TP HCM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r="2803" b="4527"/>
          <a:stretch>
            <a:fillRect/>
          </a:stretch>
        </p:blipFill>
        <p:spPr bwMode="auto">
          <a:xfrm>
            <a:off x="60147" y="238125"/>
            <a:ext cx="12088368" cy="5951794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Oval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21008655">
            <a:off x="3569913" y="4010515"/>
            <a:ext cx="1894522" cy="728662"/>
          </a:xfrm>
          <a:prstGeom prst="ellipse">
            <a:avLst/>
          </a:prstGeom>
          <a:noFill/>
          <a:ln w="5715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485" name="Oval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19475589">
            <a:off x="4217633" y="1807618"/>
            <a:ext cx="2501811" cy="1035365"/>
          </a:xfrm>
          <a:prstGeom prst="ellipse">
            <a:avLst/>
          </a:prstGeom>
          <a:noFill/>
          <a:ln w="5715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486" name="Oval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363468">
            <a:off x="6165089" y="4012114"/>
            <a:ext cx="1563028" cy="628650"/>
          </a:xfrm>
          <a:prstGeom prst="ellipse">
            <a:avLst/>
          </a:prstGeom>
          <a:noFill/>
          <a:ln w="5715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487" name="Oval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709364">
            <a:off x="9528808" y="1842986"/>
            <a:ext cx="2421633" cy="628650"/>
          </a:xfrm>
          <a:prstGeom prst="ellipse">
            <a:avLst/>
          </a:prstGeom>
          <a:noFill/>
          <a:ln w="5715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488" name="Oval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51474">
            <a:off x="9538463" y="4249909"/>
            <a:ext cx="1816608" cy="628650"/>
          </a:xfrm>
          <a:prstGeom prst="ellipse">
            <a:avLst/>
          </a:prstGeom>
          <a:noFill/>
          <a:ln w="5715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9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04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4" grpId="1" animBg="1"/>
      <p:bldP spid="20485" grpId="0" animBg="1"/>
      <p:bldP spid="20485" grpId="1" animBg="1"/>
      <p:bldP spid="20486" grpId="0" animBg="1"/>
      <p:bldP spid="20486" grpId="1" animBg="1"/>
      <p:bldP spid="20487" grpId="0" animBg="1"/>
      <p:bldP spid="20487" grpId="1" animBg="1"/>
      <p:bldP spid="20488" grpId="0" animBg="1"/>
      <p:bldP spid="2048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</a:rPr>
              <a:t>Đoàn Đức Thái-TH Nam TrạchGV LÊ THỊ LIÊN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000000"/>
                </a:solidFill>
              </a:rPr>
              <a:t>QUẬN 10-TP HCM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831273" y="782782"/>
            <a:ext cx="2133600" cy="1752600"/>
          </a:xfrm>
          <a:noFill/>
        </p:spPr>
        <p:txBody>
          <a:bodyPr/>
          <a:lstStyle/>
          <a:p>
            <a:pPr eaLnBrk="1" hangingPunct="1"/>
            <a:r>
              <a:rPr lang="en-US" altLang="en-US" sz="2800" b="1"/>
              <a:t>T</a:t>
            </a:r>
            <a:r>
              <a:rPr lang="en-US" altLang="en-US" sz="2800" b="1" smtClean="0"/>
              <a:t>ên </a:t>
            </a:r>
            <a:r>
              <a:rPr lang="en-US" altLang="en-US" sz="2800" b="1"/>
              <a:t>các  sông lớn ở châu Âu.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r="2803" b="4527"/>
          <a:stretch>
            <a:fillRect/>
          </a:stretch>
        </p:blipFill>
        <p:spPr bwMode="auto">
          <a:xfrm>
            <a:off x="3838576" y="0"/>
            <a:ext cx="6829425" cy="6858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Freeform 6"/>
          <p:cNvSpPr>
            <a:spLocks/>
          </p:cNvSpPr>
          <p:nvPr/>
        </p:nvSpPr>
        <p:spPr bwMode="auto">
          <a:xfrm>
            <a:off x="6248400" y="4406900"/>
            <a:ext cx="1917700" cy="787400"/>
          </a:xfrm>
          <a:custGeom>
            <a:avLst/>
            <a:gdLst>
              <a:gd name="T0" fmla="*/ 2147483646 w 1208"/>
              <a:gd name="T1" fmla="*/ 2147483646 h 496"/>
              <a:gd name="T2" fmla="*/ 2147483646 w 1208"/>
              <a:gd name="T3" fmla="*/ 2147483646 h 496"/>
              <a:gd name="T4" fmla="*/ 2147483646 w 1208"/>
              <a:gd name="T5" fmla="*/ 2147483646 h 496"/>
              <a:gd name="T6" fmla="*/ 2147483646 w 1208"/>
              <a:gd name="T7" fmla="*/ 2147483646 h 496"/>
              <a:gd name="T8" fmla="*/ 2147483646 w 1208"/>
              <a:gd name="T9" fmla="*/ 2147483646 h 496"/>
              <a:gd name="T10" fmla="*/ 2147483646 w 1208"/>
              <a:gd name="T11" fmla="*/ 2147483646 h 496"/>
              <a:gd name="T12" fmla="*/ 2147483646 w 1208"/>
              <a:gd name="T13" fmla="*/ 2147483646 h 496"/>
              <a:gd name="T14" fmla="*/ 2147483646 w 1208"/>
              <a:gd name="T15" fmla="*/ 2147483646 h 496"/>
              <a:gd name="T16" fmla="*/ 2147483646 w 1208"/>
              <a:gd name="T17" fmla="*/ 2147483646 h 496"/>
              <a:gd name="T18" fmla="*/ 2147483646 w 1208"/>
              <a:gd name="T19" fmla="*/ 2147483646 h 496"/>
              <a:gd name="T20" fmla="*/ 2147483646 w 1208"/>
              <a:gd name="T21" fmla="*/ 2147483646 h 496"/>
              <a:gd name="T22" fmla="*/ 2147483646 w 1208"/>
              <a:gd name="T23" fmla="*/ 2147483646 h 496"/>
              <a:gd name="T24" fmla="*/ 2147483646 w 1208"/>
              <a:gd name="T25" fmla="*/ 2147483646 h 496"/>
              <a:gd name="T26" fmla="*/ 2147483646 w 1208"/>
              <a:gd name="T27" fmla="*/ 2147483646 h 496"/>
              <a:gd name="T28" fmla="*/ 2147483646 w 1208"/>
              <a:gd name="T29" fmla="*/ 2147483646 h 496"/>
              <a:gd name="T30" fmla="*/ 2147483646 w 1208"/>
              <a:gd name="T31" fmla="*/ 2147483646 h 496"/>
              <a:gd name="T32" fmla="*/ 2147483646 w 1208"/>
              <a:gd name="T33" fmla="*/ 2147483646 h 496"/>
              <a:gd name="T34" fmla="*/ 2147483646 w 1208"/>
              <a:gd name="T35" fmla="*/ 2147483646 h 496"/>
              <a:gd name="T36" fmla="*/ 2147483646 w 1208"/>
              <a:gd name="T37" fmla="*/ 2147483646 h 496"/>
              <a:gd name="T38" fmla="*/ 2147483646 w 1208"/>
              <a:gd name="T39" fmla="*/ 2147483646 h 496"/>
              <a:gd name="T40" fmla="*/ 2147483646 w 1208"/>
              <a:gd name="T41" fmla="*/ 2147483646 h 496"/>
              <a:gd name="T42" fmla="*/ 2147483646 w 1208"/>
              <a:gd name="T43" fmla="*/ 2147483646 h 496"/>
              <a:gd name="T44" fmla="*/ 2147483646 w 1208"/>
              <a:gd name="T45" fmla="*/ 2147483646 h 496"/>
              <a:gd name="T46" fmla="*/ 2147483646 w 1208"/>
              <a:gd name="T47" fmla="*/ 2147483646 h 496"/>
              <a:gd name="T48" fmla="*/ 2147483646 w 1208"/>
              <a:gd name="T49" fmla="*/ 2147483646 h 496"/>
              <a:gd name="T50" fmla="*/ 2147483646 w 1208"/>
              <a:gd name="T51" fmla="*/ 2147483646 h 496"/>
              <a:gd name="T52" fmla="*/ 2147483646 w 1208"/>
              <a:gd name="T53" fmla="*/ 2147483646 h 496"/>
              <a:gd name="T54" fmla="*/ 0 w 1208"/>
              <a:gd name="T55" fmla="*/ 2147483646 h 49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208" h="496">
                <a:moveTo>
                  <a:pt x="1200" y="344"/>
                </a:moveTo>
                <a:cubicBezTo>
                  <a:pt x="1204" y="324"/>
                  <a:pt x="1208" y="304"/>
                  <a:pt x="1200" y="296"/>
                </a:cubicBezTo>
                <a:cubicBezTo>
                  <a:pt x="1192" y="288"/>
                  <a:pt x="1160" y="288"/>
                  <a:pt x="1152" y="296"/>
                </a:cubicBezTo>
                <a:cubicBezTo>
                  <a:pt x="1144" y="304"/>
                  <a:pt x="1152" y="328"/>
                  <a:pt x="1152" y="344"/>
                </a:cubicBezTo>
                <a:cubicBezTo>
                  <a:pt x="1152" y="360"/>
                  <a:pt x="1160" y="376"/>
                  <a:pt x="1152" y="392"/>
                </a:cubicBezTo>
                <a:cubicBezTo>
                  <a:pt x="1144" y="408"/>
                  <a:pt x="1120" y="440"/>
                  <a:pt x="1104" y="440"/>
                </a:cubicBezTo>
                <a:cubicBezTo>
                  <a:pt x="1088" y="440"/>
                  <a:pt x="1064" y="392"/>
                  <a:pt x="1056" y="392"/>
                </a:cubicBezTo>
                <a:cubicBezTo>
                  <a:pt x="1048" y="392"/>
                  <a:pt x="1064" y="424"/>
                  <a:pt x="1056" y="440"/>
                </a:cubicBezTo>
                <a:cubicBezTo>
                  <a:pt x="1048" y="456"/>
                  <a:pt x="1024" y="480"/>
                  <a:pt x="1008" y="488"/>
                </a:cubicBezTo>
                <a:cubicBezTo>
                  <a:pt x="992" y="496"/>
                  <a:pt x="984" y="488"/>
                  <a:pt x="960" y="488"/>
                </a:cubicBezTo>
                <a:cubicBezTo>
                  <a:pt x="936" y="488"/>
                  <a:pt x="888" y="496"/>
                  <a:pt x="864" y="488"/>
                </a:cubicBezTo>
                <a:cubicBezTo>
                  <a:pt x="840" y="480"/>
                  <a:pt x="824" y="456"/>
                  <a:pt x="816" y="440"/>
                </a:cubicBezTo>
                <a:cubicBezTo>
                  <a:pt x="808" y="424"/>
                  <a:pt x="824" y="400"/>
                  <a:pt x="816" y="392"/>
                </a:cubicBezTo>
                <a:cubicBezTo>
                  <a:pt x="808" y="384"/>
                  <a:pt x="784" y="392"/>
                  <a:pt x="768" y="392"/>
                </a:cubicBezTo>
                <a:cubicBezTo>
                  <a:pt x="752" y="392"/>
                  <a:pt x="736" y="400"/>
                  <a:pt x="720" y="392"/>
                </a:cubicBezTo>
                <a:cubicBezTo>
                  <a:pt x="704" y="384"/>
                  <a:pt x="688" y="352"/>
                  <a:pt x="672" y="344"/>
                </a:cubicBezTo>
                <a:cubicBezTo>
                  <a:pt x="656" y="336"/>
                  <a:pt x="640" y="344"/>
                  <a:pt x="624" y="344"/>
                </a:cubicBezTo>
                <a:cubicBezTo>
                  <a:pt x="608" y="344"/>
                  <a:pt x="584" y="360"/>
                  <a:pt x="576" y="344"/>
                </a:cubicBezTo>
                <a:cubicBezTo>
                  <a:pt x="568" y="328"/>
                  <a:pt x="576" y="272"/>
                  <a:pt x="576" y="248"/>
                </a:cubicBezTo>
                <a:cubicBezTo>
                  <a:pt x="576" y="224"/>
                  <a:pt x="576" y="216"/>
                  <a:pt x="576" y="200"/>
                </a:cubicBezTo>
                <a:cubicBezTo>
                  <a:pt x="576" y="184"/>
                  <a:pt x="584" y="168"/>
                  <a:pt x="576" y="152"/>
                </a:cubicBezTo>
                <a:cubicBezTo>
                  <a:pt x="568" y="136"/>
                  <a:pt x="552" y="112"/>
                  <a:pt x="528" y="104"/>
                </a:cubicBezTo>
                <a:cubicBezTo>
                  <a:pt x="504" y="96"/>
                  <a:pt x="464" y="104"/>
                  <a:pt x="432" y="104"/>
                </a:cubicBezTo>
                <a:cubicBezTo>
                  <a:pt x="400" y="104"/>
                  <a:pt x="360" y="112"/>
                  <a:pt x="336" y="104"/>
                </a:cubicBezTo>
                <a:cubicBezTo>
                  <a:pt x="312" y="96"/>
                  <a:pt x="312" y="72"/>
                  <a:pt x="288" y="56"/>
                </a:cubicBezTo>
                <a:cubicBezTo>
                  <a:pt x="264" y="40"/>
                  <a:pt x="224" y="16"/>
                  <a:pt x="192" y="8"/>
                </a:cubicBezTo>
                <a:cubicBezTo>
                  <a:pt x="160" y="0"/>
                  <a:pt x="128" y="0"/>
                  <a:pt x="96" y="8"/>
                </a:cubicBezTo>
                <a:cubicBezTo>
                  <a:pt x="64" y="16"/>
                  <a:pt x="16" y="48"/>
                  <a:pt x="0" y="56"/>
                </a:cubicBezTo>
              </a:path>
            </a:pathLst>
          </a:custGeom>
          <a:noFill/>
          <a:ln w="38100" cmpd="sng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12" name="Freeform 8"/>
          <p:cNvSpPr>
            <a:spLocks/>
          </p:cNvSpPr>
          <p:nvPr/>
        </p:nvSpPr>
        <p:spPr bwMode="auto">
          <a:xfrm>
            <a:off x="9448800" y="2133600"/>
            <a:ext cx="482600" cy="2209800"/>
          </a:xfrm>
          <a:custGeom>
            <a:avLst/>
            <a:gdLst>
              <a:gd name="T0" fmla="*/ 2147483646 w 304"/>
              <a:gd name="T1" fmla="*/ 2147483646 h 1392"/>
              <a:gd name="T2" fmla="*/ 2147483646 w 304"/>
              <a:gd name="T3" fmla="*/ 2147483646 h 1392"/>
              <a:gd name="T4" fmla="*/ 0 w 304"/>
              <a:gd name="T5" fmla="*/ 2147483646 h 1392"/>
              <a:gd name="T6" fmla="*/ 2147483646 w 304"/>
              <a:gd name="T7" fmla="*/ 2147483646 h 1392"/>
              <a:gd name="T8" fmla="*/ 2147483646 w 304"/>
              <a:gd name="T9" fmla="*/ 0 h 1392"/>
              <a:gd name="T10" fmla="*/ 2147483646 w 304"/>
              <a:gd name="T11" fmla="*/ 2147483646 h 1392"/>
              <a:gd name="T12" fmla="*/ 2147483646 w 304"/>
              <a:gd name="T13" fmla="*/ 2147483646 h 1392"/>
              <a:gd name="T14" fmla="*/ 2147483646 w 304"/>
              <a:gd name="T15" fmla="*/ 2147483646 h 1392"/>
              <a:gd name="T16" fmla="*/ 2147483646 w 304"/>
              <a:gd name="T17" fmla="*/ 2147483646 h 1392"/>
              <a:gd name="T18" fmla="*/ 2147483646 w 304"/>
              <a:gd name="T19" fmla="*/ 2147483646 h 1392"/>
              <a:gd name="T20" fmla="*/ 2147483646 w 304"/>
              <a:gd name="T21" fmla="*/ 2147483646 h 1392"/>
              <a:gd name="T22" fmla="*/ 2147483646 w 304"/>
              <a:gd name="T23" fmla="*/ 2147483646 h 1392"/>
              <a:gd name="T24" fmla="*/ 2147483646 w 304"/>
              <a:gd name="T25" fmla="*/ 2147483646 h 1392"/>
              <a:gd name="T26" fmla="*/ 2147483646 w 304"/>
              <a:gd name="T27" fmla="*/ 2147483646 h 1392"/>
              <a:gd name="T28" fmla="*/ 2147483646 w 304"/>
              <a:gd name="T29" fmla="*/ 2147483646 h 1392"/>
              <a:gd name="T30" fmla="*/ 2147483646 w 304"/>
              <a:gd name="T31" fmla="*/ 2147483646 h 1392"/>
              <a:gd name="T32" fmla="*/ 2147483646 w 304"/>
              <a:gd name="T33" fmla="*/ 2147483646 h 1392"/>
              <a:gd name="T34" fmla="*/ 2147483646 w 304"/>
              <a:gd name="T35" fmla="*/ 2147483646 h 1392"/>
              <a:gd name="T36" fmla="*/ 2147483646 w 304"/>
              <a:gd name="T37" fmla="*/ 2147483646 h 1392"/>
              <a:gd name="T38" fmla="*/ 2147483646 w 304"/>
              <a:gd name="T39" fmla="*/ 2147483646 h 1392"/>
              <a:gd name="T40" fmla="*/ 2147483646 w 304"/>
              <a:gd name="T41" fmla="*/ 2147483646 h 1392"/>
              <a:gd name="T42" fmla="*/ 0 w 304"/>
              <a:gd name="T43" fmla="*/ 2147483646 h 1392"/>
              <a:gd name="T44" fmla="*/ 2147483646 w 304"/>
              <a:gd name="T45" fmla="*/ 2147483646 h 1392"/>
              <a:gd name="T46" fmla="*/ 2147483646 w 304"/>
              <a:gd name="T47" fmla="*/ 2147483646 h 1392"/>
              <a:gd name="T48" fmla="*/ 2147483646 w 304"/>
              <a:gd name="T49" fmla="*/ 2147483646 h 1392"/>
              <a:gd name="T50" fmla="*/ 2147483646 w 304"/>
              <a:gd name="T51" fmla="*/ 2147483646 h 1392"/>
              <a:gd name="T52" fmla="*/ 2147483646 w 304"/>
              <a:gd name="T53" fmla="*/ 2147483646 h 1392"/>
              <a:gd name="T54" fmla="*/ 2147483646 w 304"/>
              <a:gd name="T55" fmla="*/ 2147483646 h 1392"/>
              <a:gd name="T56" fmla="*/ 2147483646 w 304"/>
              <a:gd name="T57" fmla="*/ 2147483646 h 1392"/>
              <a:gd name="T58" fmla="*/ 2147483646 w 304"/>
              <a:gd name="T59" fmla="*/ 2147483646 h 1392"/>
              <a:gd name="T60" fmla="*/ 2147483646 w 304"/>
              <a:gd name="T61" fmla="*/ 2147483646 h 1392"/>
              <a:gd name="T62" fmla="*/ 2147483646 w 304"/>
              <a:gd name="T63" fmla="*/ 2147483646 h 139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04" h="1392">
                <a:moveTo>
                  <a:pt x="96" y="192"/>
                </a:moveTo>
                <a:cubicBezTo>
                  <a:pt x="80" y="176"/>
                  <a:pt x="64" y="160"/>
                  <a:pt x="48" y="144"/>
                </a:cubicBezTo>
                <a:cubicBezTo>
                  <a:pt x="32" y="128"/>
                  <a:pt x="0" y="112"/>
                  <a:pt x="0" y="96"/>
                </a:cubicBezTo>
                <a:cubicBezTo>
                  <a:pt x="0" y="80"/>
                  <a:pt x="32" y="64"/>
                  <a:pt x="48" y="48"/>
                </a:cubicBezTo>
                <a:cubicBezTo>
                  <a:pt x="64" y="32"/>
                  <a:pt x="80" y="0"/>
                  <a:pt x="96" y="0"/>
                </a:cubicBezTo>
                <a:cubicBezTo>
                  <a:pt x="112" y="0"/>
                  <a:pt x="136" y="32"/>
                  <a:pt x="144" y="48"/>
                </a:cubicBezTo>
                <a:cubicBezTo>
                  <a:pt x="152" y="64"/>
                  <a:pt x="136" y="72"/>
                  <a:pt x="144" y="96"/>
                </a:cubicBezTo>
                <a:cubicBezTo>
                  <a:pt x="152" y="120"/>
                  <a:pt x="184" y="168"/>
                  <a:pt x="192" y="192"/>
                </a:cubicBezTo>
                <a:cubicBezTo>
                  <a:pt x="200" y="216"/>
                  <a:pt x="192" y="224"/>
                  <a:pt x="192" y="240"/>
                </a:cubicBezTo>
                <a:cubicBezTo>
                  <a:pt x="192" y="256"/>
                  <a:pt x="192" y="272"/>
                  <a:pt x="192" y="288"/>
                </a:cubicBezTo>
                <a:cubicBezTo>
                  <a:pt x="192" y="304"/>
                  <a:pt x="184" y="320"/>
                  <a:pt x="192" y="336"/>
                </a:cubicBezTo>
                <a:cubicBezTo>
                  <a:pt x="200" y="352"/>
                  <a:pt x="240" y="368"/>
                  <a:pt x="240" y="384"/>
                </a:cubicBezTo>
                <a:cubicBezTo>
                  <a:pt x="240" y="400"/>
                  <a:pt x="208" y="416"/>
                  <a:pt x="192" y="432"/>
                </a:cubicBezTo>
                <a:cubicBezTo>
                  <a:pt x="176" y="448"/>
                  <a:pt x="168" y="456"/>
                  <a:pt x="144" y="480"/>
                </a:cubicBezTo>
                <a:cubicBezTo>
                  <a:pt x="120" y="504"/>
                  <a:pt x="64" y="552"/>
                  <a:pt x="48" y="576"/>
                </a:cubicBezTo>
                <a:cubicBezTo>
                  <a:pt x="32" y="600"/>
                  <a:pt x="48" y="608"/>
                  <a:pt x="48" y="624"/>
                </a:cubicBezTo>
                <a:cubicBezTo>
                  <a:pt x="48" y="640"/>
                  <a:pt x="40" y="656"/>
                  <a:pt x="48" y="672"/>
                </a:cubicBezTo>
                <a:cubicBezTo>
                  <a:pt x="56" y="688"/>
                  <a:pt x="88" y="704"/>
                  <a:pt x="96" y="720"/>
                </a:cubicBezTo>
                <a:cubicBezTo>
                  <a:pt x="104" y="736"/>
                  <a:pt x="96" y="744"/>
                  <a:pt x="96" y="768"/>
                </a:cubicBezTo>
                <a:cubicBezTo>
                  <a:pt x="96" y="792"/>
                  <a:pt x="104" y="840"/>
                  <a:pt x="96" y="864"/>
                </a:cubicBezTo>
                <a:cubicBezTo>
                  <a:pt x="88" y="888"/>
                  <a:pt x="64" y="896"/>
                  <a:pt x="48" y="912"/>
                </a:cubicBezTo>
                <a:cubicBezTo>
                  <a:pt x="32" y="928"/>
                  <a:pt x="0" y="944"/>
                  <a:pt x="0" y="960"/>
                </a:cubicBezTo>
                <a:cubicBezTo>
                  <a:pt x="0" y="976"/>
                  <a:pt x="40" y="984"/>
                  <a:pt x="48" y="1008"/>
                </a:cubicBezTo>
                <a:cubicBezTo>
                  <a:pt x="56" y="1032"/>
                  <a:pt x="48" y="1080"/>
                  <a:pt x="48" y="1104"/>
                </a:cubicBezTo>
                <a:cubicBezTo>
                  <a:pt x="48" y="1128"/>
                  <a:pt x="48" y="1136"/>
                  <a:pt x="48" y="1152"/>
                </a:cubicBezTo>
                <a:cubicBezTo>
                  <a:pt x="48" y="1168"/>
                  <a:pt x="40" y="1192"/>
                  <a:pt x="48" y="1200"/>
                </a:cubicBezTo>
                <a:cubicBezTo>
                  <a:pt x="56" y="1208"/>
                  <a:pt x="80" y="1192"/>
                  <a:pt x="96" y="1200"/>
                </a:cubicBezTo>
                <a:cubicBezTo>
                  <a:pt x="112" y="1208"/>
                  <a:pt x="128" y="1232"/>
                  <a:pt x="144" y="1248"/>
                </a:cubicBezTo>
                <a:cubicBezTo>
                  <a:pt x="160" y="1264"/>
                  <a:pt x="168" y="1288"/>
                  <a:pt x="192" y="1296"/>
                </a:cubicBezTo>
                <a:cubicBezTo>
                  <a:pt x="216" y="1304"/>
                  <a:pt x="272" y="1288"/>
                  <a:pt x="288" y="1296"/>
                </a:cubicBezTo>
                <a:cubicBezTo>
                  <a:pt x="304" y="1304"/>
                  <a:pt x="288" y="1328"/>
                  <a:pt x="288" y="1344"/>
                </a:cubicBezTo>
                <a:cubicBezTo>
                  <a:pt x="288" y="1360"/>
                  <a:pt x="288" y="1384"/>
                  <a:pt x="288" y="1392"/>
                </a:cubicBezTo>
              </a:path>
            </a:pathLst>
          </a:custGeom>
          <a:noFill/>
          <a:ln w="38100" cmpd="sng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3059668"/>
            <a:ext cx="33389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40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+mj-lt"/>
              </a:rPr>
              <a:t>Sông </a:t>
            </a:r>
            <a:r>
              <a:rPr lang="en-US" sz="2400" b="1">
                <a:solidFill>
                  <a:srgbClr val="002060"/>
                </a:solidFill>
                <a:latin typeface="+mj-lt"/>
              </a:rPr>
              <a:t>Vôn ga là sông lớn nhất châu Âu và nằm phía Tây nước Nga, sông thứ hai có tên Đa nuýp, chảy qua nhiều nước ở trung Âu và Đông Âu rồi đổ ra biển Đen.</a:t>
            </a:r>
            <a:endParaRPr lang="en-US" sz="2400" b="1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133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5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5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5619" y="-47445"/>
            <a:ext cx="9351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 hai,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 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4431711" y="477158"/>
            <a:ext cx="1208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ĐỊA LÍ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7946" y="89447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Châu Âu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127201" y="1519186"/>
            <a:ext cx="5204327" cy="511299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 điểm tự nhiên của châu Âu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6200" y="120015"/>
            <a:ext cx="12192000" cy="82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2838" y="2369342"/>
            <a:ext cx="8517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Đồng bằng chiếm 2/3 diện tích, trải dài từ Tây sang Đông. </a:t>
            </a:r>
            <a:endParaRPr lang="en-US" sz="24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2838" y="2988666"/>
            <a:ext cx="9772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Đồi núi chiếm </a:t>
            </a:r>
            <a:r>
              <a:rPr lang="en-US" sz="2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  <a:r>
              <a:rPr lang="en-US" sz="24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diện tích, hệ thống núi cao tập trung ở phía Nam</a:t>
            </a: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9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1020</Words>
  <Application>Microsoft Office PowerPoint</Application>
  <PresentationFormat>Widescreen</PresentationFormat>
  <Paragraphs>130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Default Design</vt:lpstr>
      <vt:lpstr>1_Default Design</vt:lpstr>
      <vt:lpstr>2_Default Design</vt:lpstr>
      <vt:lpstr>4_Default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1_Profile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Tên các  sông lớn ở châu Âu.</vt:lpstr>
      <vt:lpstr>PowerPoint Presentation</vt:lpstr>
      <vt:lpstr>PowerPoint Presentation</vt:lpstr>
      <vt:lpstr>PowerPoint Presentation</vt:lpstr>
      <vt:lpstr>PowerPoint Presentation</vt:lpstr>
      <vt:lpstr>Đồng bằng của châu Âu</vt:lpstr>
      <vt:lpstr>Rừng cây lá kim tập trung ở vùng phía Bắc và trên các sườn núi cao</vt:lpstr>
      <vt:lpstr>Phi-o ( bán đảo Xcan-đi-na-vơ)</vt:lpstr>
      <vt:lpstr>Đồi núi chiếm 1/3 diện tích, hệ thống núi cao tập trung ở phía nam.</vt:lpstr>
      <vt:lpstr>PowerPoint Presentation</vt:lpstr>
      <vt:lpstr>Rừng cây lá rộng có nhiều ở Tây Âu, mùa thu lá cây nhuộm màu vàng các cánh rừng</vt:lpstr>
      <vt:lpstr>Mùa tuyết phủ trắng gần hết châu 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34</cp:revision>
  <dcterms:created xsi:type="dcterms:W3CDTF">2020-05-03T08:59:52Z</dcterms:created>
  <dcterms:modified xsi:type="dcterms:W3CDTF">2020-05-15T09:26:19Z</dcterms:modified>
</cp:coreProperties>
</file>